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783" autoAdjust="0"/>
  </p:normalViewPr>
  <p:slideViewPr>
    <p:cSldViewPr>
      <p:cViewPr>
        <p:scale>
          <a:sx n="76" d="100"/>
          <a:sy n="76" d="100"/>
        </p:scale>
        <p:origin x="-1800" y="-31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076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Y val="140"/>
      <c:perspective val="0"/>
    </c:view3D>
    <c:plotArea>
      <c:layout>
        <c:manualLayout>
          <c:layoutTarget val="inner"/>
          <c:xMode val="edge"/>
          <c:yMode val="edge"/>
          <c:x val="7.2599531615925084E-2"/>
          <c:y val="0.28969957081545072"/>
          <c:w val="0.57611241217798592"/>
          <c:h val="0.4184549356223176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42328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gradFill rotWithShape="0">
                <a:gsLst>
                  <a:gs pos="0">
                    <a:srgbClr val="FFFFFF"/>
                  </a:gs>
                  <a:gs pos="100000">
                    <a:srgbClr val="0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0000"/>
              </a:soli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gradFill rotWithShape="0">
                <a:gsLst>
                  <a:gs pos="0">
                    <a:srgbClr val="FF99CC"/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13370483377077866"/>
                  <c:y val="-0.1154336282693919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49,5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7,9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30,6</a:t>
                    </a:r>
                    <a:endParaRPr lang="en-US"/>
                  </a:p>
                </c:rich>
              </c:tx>
              <c:showPercent val="1"/>
            </c:dLbl>
            <c:numFmt formatCode="0.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4638.3999999999996</c:v>
                </c:pt>
                <c:pt idx="1">
                  <c:v>738.6</c:v>
                </c:pt>
                <c:pt idx="2">
                  <c:v>2178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ser>
          <c:idx val="3"/>
          <c:order val="2"/>
          <c:tx>
            <c:strRef>
              <c:f>Sheet1!$A$5</c:f>
              <c:strCache>
                <c:ptCount val="1"/>
              </c:strCache>
            </c:strRef>
          </c:tx>
          <c:spPr>
            <a:solidFill>
              <a:schemeClr val="folHlink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</c:numCache>
            </c:numRef>
          </c:val>
        </c:ser>
        <c:dLbls>
          <c:showPercent val="1"/>
        </c:dLbls>
      </c:pie3DChart>
      <c:spPr>
        <a:noFill/>
        <a:ln w="14109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355971896955519"/>
          <c:y val="0.17381974248927043"/>
          <c:w val="0.25292740046838402"/>
          <c:h val="0.70386266094420591"/>
        </c:manualLayout>
      </c:layout>
      <c:spPr>
        <a:noFill/>
        <a:ln w="3527">
          <a:solidFill>
            <a:schemeClr val="tx1"/>
          </a:solidFill>
          <a:prstDash val="solid"/>
        </a:ln>
      </c:spPr>
      <c:txPr>
        <a:bodyPr/>
        <a:lstStyle/>
        <a:p>
          <a:pPr>
            <a:defRPr sz="1222" b="1" i="0" u="none" strike="noStrike" baseline="0">
              <a:solidFill>
                <a:schemeClr val="tx1"/>
              </a:solidFill>
              <a:latin typeface="Georgia"/>
              <a:ea typeface="Georgia"/>
              <a:cs typeface="Georgia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0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«поселок </a:t>
            </a:r>
            <a:r>
              <a:rPr lang="ru-RU" sz="4200" dirty="0" err="1" smtClean="0">
                <a:solidFill>
                  <a:srgbClr val="FF0000"/>
                </a:solidFill>
                <a:latin typeface="Georgia" pitchFamily="18" charset="0"/>
              </a:rPr>
              <a:t>Касторное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»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 Курской области на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2018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год </a:t>
            </a:r>
            <a:b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7174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7175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sz="2400" smtClean="0"/>
              <a:t> </a:t>
            </a:r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Администрации поселка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«поселок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»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«поселок </a:t>
            </a:r>
            <a:r>
              <a:rPr lang="ru-RU" sz="24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2018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год  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468313" y="2071678"/>
          <a:ext cx="7032645" cy="4386273"/>
        </p:xfrm>
        <a:graphic>
          <a:graphicData uri="http://schemas.openxmlformats.org/drawingml/2006/table">
            <a:tbl>
              <a:tblPr/>
              <a:tblGrid>
                <a:gridCol w="4431964"/>
                <a:gridCol w="2600681"/>
              </a:tblGrid>
              <a:tr h="72204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2018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5642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10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750,8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5239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9365,0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6120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10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750,8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9420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0.00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914400" y="428604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Доходы бюджета муниципального образования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«поселок </a:t>
            </a:r>
            <a:r>
              <a:rPr lang="ru-RU" sz="3000" b="1" i="1" dirty="0" err="1" smtClean="0">
                <a:solidFill>
                  <a:srgbClr val="C61E0C"/>
                </a:solidFill>
                <a:latin typeface="Georgia" pitchFamily="18" charset="0"/>
              </a:rPr>
              <a:t>Касторное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»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на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2017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год</a:t>
            </a:r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179388" y="1844675"/>
            <a:ext cx="8458200" cy="4459288"/>
            <a:chOff x="113" y="1162"/>
            <a:chExt cx="5328" cy="2809"/>
          </a:xfrm>
        </p:grpSpPr>
        <p:cxnSp>
          <p:nvCxnSpPr>
            <p:cNvPr id="10245" name="AutoShape 4"/>
            <p:cNvCxnSpPr>
              <a:cxnSpLocks noChangeShapeType="1"/>
              <a:stCxn id="10253" idx="0"/>
            </p:cNvCxnSpPr>
            <p:nvPr/>
          </p:nvCxnSpPr>
          <p:spPr bwMode="auto">
            <a:xfrm rot="16200000" flipV="1">
              <a:off x="3427" y="1633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6" name="AutoShape 5"/>
            <p:cNvCxnSpPr>
              <a:cxnSpLocks noChangeShapeType="1"/>
              <a:stCxn id="10252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7" name="AutoShape 6"/>
            <p:cNvCxnSpPr>
              <a:cxnSpLocks noChangeShapeType="1"/>
              <a:stCxn id="10251" idx="0"/>
            </p:cNvCxnSpPr>
            <p:nvPr/>
          </p:nvCxnSpPr>
          <p:spPr bwMode="auto">
            <a:xfrm rot="-5400000">
              <a:off x="1561" y="1635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78" y="1162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Доходы (всего)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 smtClean="0">
                  <a:solidFill>
                    <a:srgbClr val="000066"/>
                  </a:solidFill>
                  <a:latin typeface="Georgia" pitchFamily="18" charset="0"/>
                </a:rPr>
                <a:t>10 </a:t>
              </a:r>
              <a:r>
                <a:rPr lang="ru-RU" sz="2200" b="1" dirty="0" smtClean="0">
                  <a:solidFill>
                    <a:srgbClr val="000066"/>
                  </a:solidFill>
                  <a:latin typeface="Georgia" pitchFamily="18" charset="0"/>
                </a:rPr>
                <a:t>750,8 </a:t>
              </a: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0251" name="AutoShape 8"/>
            <p:cNvSpPr>
              <a:spLocks noChangeArrowheads="1"/>
            </p:cNvSpPr>
            <p:nvPr/>
          </p:nvSpPr>
          <p:spPr bwMode="auto">
            <a:xfrm>
              <a:off x="113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Налоговые 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Доходы</a:t>
              </a:r>
              <a:endParaRPr lang="ru-RU" sz="2000" b="1" dirty="0">
                <a:solidFill>
                  <a:srgbClr val="000066"/>
                </a:solidFill>
                <a:latin typeface="Georgia" pitchFamily="18" charset="0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8901,4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0252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Неналоговые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доходы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463,6тыс.руб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  <p:sp>
          <p:nvSpPr>
            <p:cNvPr id="10253" name="AutoShape 10"/>
            <p:cNvSpPr>
              <a:spLocks noChangeArrowheads="1"/>
            </p:cNvSpPr>
            <p:nvPr/>
          </p:nvSpPr>
          <p:spPr bwMode="auto">
            <a:xfrm>
              <a:off x="3844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Безвозмездные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поступления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135,8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 муниципального образования «поселок </a:t>
            </a:r>
            <a:r>
              <a:rPr lang="ru-RU" sz="2800" dirty="0" err="1" smtClean="0">
                <a:solidFill>
                  <a:srgbClr val="0033CC"/>
                </a:solidFill>
                <a:latin typeface="Georgia" pitchFamily="18" charset="0"/>
              </a:rPr>
              <a:t>Касторное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» 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на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2018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1344613"/>
          <a:ext cx="9144000" cy="503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муниципального образования «поселок </a:t>
            </a:r>
            <a:r>
              <a:rPr lang="ru-RU" sz="20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2018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год  (тыс.руб.)</a:t>
            </a:r>
          </a:p>
        </p:txBody>
      </p:sp>
      <p:graphicFrame>
        <p:nvGraphicFramePr>
          <p:cNvPr id="12359" name="Group 71"/>
          <p:cNvGraphicFramePr>
            <a:graphicFrameLocks noGrp="1"/>
          </p:cNvGraphicFramePr>
          <p:nvPr/>
        </p:nvGraphicFramePr>
        <p:xfrm>
          <a:off x="468313" y="1142982"/>
          <a:ext cx="7461273" cy="4799034"/>
        </p:xfrm>
        <a:graphic>
          <a:graphicData uri="http://schemas.openxmlformats.org/drawingml/2006/table">
            <a:tbl>
              <a:tblPr/>
              <a:tblGrid>
                <a:gridCol w="3999100"/>
                <a:gridCol w="3462173"/>
              </a:tblGrid>
              <a:tr h="392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2018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6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6344,0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122,9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92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1040,2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3129,7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Социальная политика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60,0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54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-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4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10027,2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16"/>
            <a:ext cx="9286908" cy="6965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515384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муниципального образования «поселок </a:t>
            </a:r>
            <a:r>
              <a:rPr lang="ru-RU" sz="1600" dirty="0" err="1" smtClean="0">
                <a:solidFill>
                  <a:srgbClr val="1818D2"/>
                </a:solidFill>
                <a:latin typeface="Georgia" pitchFamily="18" charset="0"/>
              </a:rPr>
              <a:t>Касторное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» Курской области в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2018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году (тыс.руб.)</a:t>
            </a:r>
          </a:p>
        </p:txBody>
      </p:sp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428596" y="857232"/>
          <a:ext cx="8715404" cy="8177220"/>
        </p:xfrm>
        <a:graphic>
          <a:graphicData uri="http://schemas.openxmlformats.org/drawingml/2006/table">
            <a:tbl>
              <a:tblPr/>
              <a:tblGrid>
                <a:gridCol w="7092141"/>
                <a:gridCol w="1623263"/>
              </a:tblGrid>
              <a:tr h="78108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7344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2018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92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Расходы, всего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из них: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750,8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0000" marR="90000" marT="6948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58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4506,8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53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1. Муниципальная программа «Энергосбережение и повышение энергетической эффективности в МО»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2. Муниципальная программа «социальная поддержка граждан»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7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3. Муниципальная программа «Обеспечение доступным и комфортным жильем и коммунальными услугами граждан» МО «поселок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Касторное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2929,7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4. Муниципальная программа  и «Развитие муниципальной службы»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5.Муниципальная 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400" i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72,9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6.Муниципальная 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«Охрана окружающей среды МО»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200,0</a:t>
                      </a:r>
                      <a:endParaRPr lang="ru-RU" sz="18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7.Муниципальная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54,0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8.Муниципальная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Курской области «Развитие транспортной системы, обеспечение перевозки пассажиров в «МО» и безопасности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дорожного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движения»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940,2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9.Муниципальная программа «Управление</a:t>
                      </a:r>
                      <a:r>
                        <a:rPr lang="ru-RU" sz="1400" b="1" baseline="0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муниципальным имуществом и земельными ресурсами»</a:t>
                      </a:r>
                      <a:endParaRPr lang="ru-RU" sz="1400" b="1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10.Муниципальная программа «Профилактика правонарушений»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000" dirty="0" smtClean="0">
                <a:solidFill>
                  <a:srgbClr val="DA102D"/>
                </a:solidFill>
              </a:rPr>
              <a:t>поселок </a:t>
            </a:r>
            <a:r>
              <a:rPr lang="ru-RU" sz="2000" dirty="0" err="1" smtClean="0">
                <a:solidFill>
                  <a:srgbClr val="DA102D"/>
                </a:solidFill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14384" name="Group 48"/>
          <p:cNvGraphicFramePr>
            <a:graphicFrameLocks noGrp="1"/>
          </p:cNvGraphicFramePr>
          <p:nvPr/>
        </p:nvGraphicFramePr>
        <p:xfrm>
          <a:off x="1785918" y="1500174"/>
          <a:ext cx="6132513" cy="4059343"/>
        </p:xfrm>
        <a:graphic>
          <a:graphicData uri="http://schemas.openxmlformats.org/drawingml/2006/table">
            <a:tbl>
              <a:tblPr/>
              <a:tblGrid>
                <a:gridCol w="4979988"/>
                <a:gridCol w="1152525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2018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6344,0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687,5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5212,7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400,0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430</Words>
  <PresentationFormat>Экран (4:3)</PresentationFormat>
  <Paragraphs>118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БЮДЖЕТ ДЛЯ ГРАЖДАН     муниципального образования «поселок Касторное»  Курской области на 2018 год  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муниципального образования  «поселок Касторное» Курской области на 2018 год  </vt:lpstr>
      <vt:lpstr>Слайд 5</vt:lpstr>
      <vt:lpstr> Структура налоговых и неналоговых (собственных) доходов бюджета  муниципального образования «поселок Касторное»  на 2018 год</vt:lpstr>
      <vt:lpstr>Расходы бюджета муниципального образования «поселок Касторное» Курской области на 2018 год  (тыс.руб.)</vt:lpstr>
      <vt:lpstr>«Программная» структура бюджета муниципального образования «поселок Касторное» Курской области в 2018 году (тыс.руб.)</vt:lpstr>
      <vt:lpstr>Расходы на общегосударственные вопросы  муниципального образования «поселок Касторное»   Курской области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</cp:lastModifiedBy>
  <cp:revision>57</cp:revision>
  <cp:lastPrinted>1601-01-01T00:00:00Z</cp:lastPrinted>
  <dcterms:created xsi:type="dcterms:W3CDTF">2014-12-29T18:34:03Z</dcterms:created>
  <dcterms:modified xsi:type="dcterms:W3CDTF">2018-02-12T06:34:59Z</dcterms:modified>
</cp:coreProperties>
</file>